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334" r:id="rId4"/>
    <p:sldId id="260" r:id="rId5"/>
    <p:sldId id="339" r:id="rId6"/>
    <p:sldId id="324" r:id="rId7"/>
    <p:sldId id="325" r:id="rId8"/>
    <p:sldId id="326" r:id="rId9"/>
    <p:sldId id="313" r:id="rId10"/>
    <p:sldId id="340" r:id="rId11"/>
    <p:sldId id="341" r:id="rId12"/>
    <p:sldId id="342" r:id="rId13"/>
    <p:sldId id="335" r:id="rId14"/>
    <p:sldId id="344" r:id="rId15"/>
    <p:sldId id="345" r:id="rId16"/>
    <p:sldId id="346" r:id="rId17"/>
    <p:sldId id="338" r:id="rId18"/>
    <p:sldId id="327" r:id="rId19"/>
    <p:sldId id="316" r:id="rId20"/>
    <p:sldId id="317" r:id="rId21"/>
    <p:sldId id="331" r:id="rId22"/>
    <p:sldId id="302" r:id="rId23"/>
    <p:sldId id="34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0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35F90-92C3-4CAD-B4C8-FE20106F22C7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07968-A9BE-4774-9625-50467BB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54276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9717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8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6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17" y="2008821"/>
            <a:ext cx="10972800" cy="44751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68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0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0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0BCCA-86EB-43A5-859F-C223A0BDF3D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1B79-1917-4385-8061-3AE89F95C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sole-jole.org/1756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guidedpathways.org/" TargetMode="External"/><Relationship Id="rId2" Type="http://schemas.openxmlformats.org/officeDocument/2006/relationships/hyperlink" Target="http://cccgp.cccco.edu/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54" y="779463"/>
            <a:ext cx="9777046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A Pathway </a:t>
            </a:r>
            <a:r>
              <a:rPr lang="en-US" b="1">
                <a:solidFill>
                  <a:schemeClr val="accent1"/>
                </a:solidFill>
                <a:latin typeface="Cambria" panose="02040503050406030204" pitchFamily="18" charset="0"/>
              </a:rPr>
              <a:t>by Any </a:t>
            </a: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Other Name: Guided Pathways and </a:t>
            </a:r>
            <a:b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</a:b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Get Focused Stay Focused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7063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Cambria" panose="02040503050406030204" pitchFamily="18" charset="0"/>
              </a:rPr>
              <a:t>Kathy Booth</a:t>
            </a:r>
          </a:p>
          <a:p>
            <a:r>
              <a:rPr lang="en-US" dirty="0">
                <a:latin typeface="Cambria" panose="02040503050406030204" pitchFamily="18" charset="0"/>
              </a:rPr>
              <a:t>March 26,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3253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Download this presentation: bit.ly/</a:t>
            </a:r>
            <a:r>
              <a:rPr lang="en-US" sz="3200" i="1" dirty="0" err="1"/>
              <a:t>gfsf-gp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62763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Guided pathways will incentivize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career and major exploration in high school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88" y="2302934"/>
            <a:ext cx="10652421" cy="4555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Cambria" panose="02040503050406030204" pitchFamily="18" charset="0"/>
              </a:rPr>
              <a:t>While stronger advising will help students get on a path and meta-majors will help students explore options within the curriculum, colleges will be better able to shorten time to degree if students arrive with a stronger sense of their goals and options.</a:t>
            </a:r>
          </a:p>
          <a:p>
            <a:pPr marL="0" indent="0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  <a:latin typeface="Cambria" panose="02040503050406030204" pitchFamily="18" charset="0"/>
              </a:rPr>
              <a:t>That’s where GFSF fits in. 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5" name="AutoShape 4" descr="Image result for image 21st century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2BDFB-918C-4012-BA1D-E1FF01E9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68" y="4981706"/>
            <a:ext cx="2971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78" y="196046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accent1"/>
                </a:solidFill>
                <a:latin typeface="Cambria" panose="02040503050406030204" pitchFamily="18" charset="0"/>
              </a:rPr>
              <a:t>Having an area of interest isn’t enough.</a:t>
            </a:r>
            <a:endParaRPr lang="en-US" sz="80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5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Students select majors </a:t>
            </a:r>
            <a:br>
              <a:rPr lang="en-US" sz="4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4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based on faulty information</a:t>
            </a:r>
            <a:endParaRPr lang="en-US" sz="4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83" y="1895475"/>
            <a:ext cx="7775871" cy="3871956"/>
          </a:xfrm>
        </p:spPr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The main determinants of major choice are beliefs about course enjoyment and grades. </a:t>
            </a:r>
            <a:endParaRPr lang="en-US" sz="1800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While students indicate that labor market outcomes matter: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Less than 40% of students rank broad categories of majors accurately in terms of labor market outcomes.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Students believe that salaries are 13% higher than they actually are.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Students underestimate the probability of being employed by almost 25%.</a:t>
            </a:r>
          </a:p>
        </p:txBody>
      </p:sp>
      <p:sp>
        <p:nvSpPr>
          <p:cNvPr id="5" name="AutoShape 4" descr="Image result for image 21st century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5F9CA-8300-46AD-B2EB-E84733106B79}"/>
              </a:ext>
            </a:extLst>
          </p:cNvPr>
          <p:cNvSpPr txBox="1"/>
          <p:nvPr/>
        </p:nvSpPr>
        <p:spPr>
          <a:xfrm>
            <a:off x="6887962" y="6350467"/>
            <a:ext cx="5304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Cambria" panose="02040503050406030204" pitchFamily="18" charset="0"/>
                <a:hlinkClick r:id="rId2"/>
              </a:rPr>
              <a:t>The effect of labor market information on community college students major choice</a:t>
            </a:r>
            <a:endParaRPr lang="en-US" sz="1100" i="1" dirty="0"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1D294-9CDE-47E3-A4CE-AAE76271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98" y="2273724"/>
            <a:ext cx="2911101" cy="291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655227"/>
            <a:ext cx="1219199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Students with exposure to a pathway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don’t make progress once in college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1D314C-0436-48E1-A647-5ABF6C78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57" y="2248197"/>
            <a:ext cx="5133975" cy="3790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B1D00D-9F86-4494-87BA-8E2E2B8B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248197"/>
            <a:ext cx="50292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10" t="15715" r="17024" b="5429"/>
          <a:stretch/>
        </p:blipFill>
        <p:spPr>
          <a:xfrm>
            <a:off x="2638425" y="1318008"/>
            <a:ext cx="6915150" cy="5112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C7CFF63-0387-420D-AB7A-09E8BDB04717}"/>
              </a:ext>
            </a:extLst>
          </p:cNvPr>
          <p:cNvSpPr txBox="1">
            <a:spLocks/>
          </p:cNvSpPr>
          <p:nvPr/>
        </p:nvSpPr>
        <p:spPr>
          <a:xfrm>
            <a:off x="1" y="655227"/>
            <a:ext cx="1219199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Math and English requirements become barriers</a:t>
            </a:r>
          </a:p>
        </p:txBody>
      </p:sp>
    </p:spTree>
    <p:extLst>
      <p:ext uri="{BB962C8B-B14F-4D97-AF65-F5344CB8AC3E}">
        <p14:creationId xmlns:p14="http://schemas.microsoft.com/office/powerpoint/2010/main" val="116984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71" t="15714" r="17024" b="4857"/>
          <a:stretch/>
        </p:blipFill>
        <p:spPr>
          <a:xfrm>
            <a:off x="1390650" y="87351"/>
            <a:ext cx="9124950" cy="67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53" t="18832" r="17262" b="4095"/>
          <a:stretch/>
        </p:blipFill>
        <p:spPr>
          <a:xfrm>
            <a:off x="1352550" y="129274"/>
            <a:ext cx="9144000" cy="65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24343"/>
            <a:ext cx="1219199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Essentially, no students are completing within two years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24430-B14D-4030-AA36-A190D42C9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900237"/>
            <a:ext cx="5191125" cy="3743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20077-4402-4142-A844-DCEF90AF9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262" y="1900237"/>
            <a:ext cx="5143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9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045" y="146551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accent1"/>
                </a:solidFill>
                <a:latin typeface="Cambria" panose="02040503050406030204" pitchFamily="18" charset="0"/>
              </a:rPr>
              <a:t>What would it mean 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chemeClr val="accent1"/>
                </a:solidFill>
                <a:latin typeface="Cambria" panose="02040503050406030204" pitchFamily="18" charset="0"/>
              </a:rPr>
              <a:t>to align GFSF with guided pathways?</a:t>
            </a:r>
          </a:p>
        </p:txBody>
      </p:sp>
    </p:spTree>
    <p:extLst>
      <p:ext uri="{BB962C8B-B14F-4D97-AF65-F5344CB8AC3E}">
        <p14:creationId xmlns:p14="http://schemas.microsoft.com/office/powerpoint/2010/main" val="2371463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Help students understand how their interests relate to the job market</a:t>
            </a:r>
            <a:endParaRPr lang="en-US" sz="4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83" y="1895475"/>
            <a:ext cx="7775871" cy="387195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Enable students to become more sophisticated consumers of labor market information.</a:t>
            </a:r>
          </a:p>
          <a:p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Ensure they are examining multiple variables like core skills and temperament, in addition to educational requirements and salaries.</a:t>
            </a:r>
          </a:p>
          <a:p>
            <a:pPr marL="0" indent="0">
              <a:buNone/>
            </a:pP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5" name="AutoShape 4" descr="Image result for image 21st century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081764-8BD3-4E35-9BFF-DAF4F079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94" y="2829103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accent1"/>
                </a:solidFill>
                <a:latin typeface="Cambria" panose="02040503050406030204" pitchFamily="18" charset="0"/>
              </a:rPr>
              <a:t>CCPT on career pathways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Career pathway programs are intended to prepare students for high-skill, high-wage jobs in emerging and growing industry sectors in the local or regional economy. </a:t>
            </a:r>
          </a:p>
          <a:p>
            <a:pPr marL="0" indent="0" algn="r">
              <a:buNone/>
            </a:pPr>
            <a:endParaRPr lang="en-US" i="1" dirty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en-US" i="1" dirty="0">
                <a:latin typeface="Cambria" panose="02040503050406030204" pitchFamily="18" charset="0"/>
              </a:rPr>
              <a:t>California Department of Education</a:t>
            </a:r>
          </a:p>
          <a:p>
            <a:pPr marL="0" indent="0" algn="r">
              <a:buNone/>
            </a:pPr>
            <a:r>
              <a:rPr lang="en-US" i="1" dirty="0">
                <a:latin typeface="Cambria" panose="02040503050406030204" pitchFamily="18" charset="0"/>
              </a:rPr>
              <a:t>California Career Pathways Trust (CCPT) website 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32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Link GFSF to other </a:t>
            </a:r>
            <a:br>
              <a:rPr lang="en-US" sz="4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4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college-readiness efforts</a:t>
            </a:r>
            <a:endParaRPr lang="en-US" sz="4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42" y="2180701"/>
            <a:ext cx="7775871" cy="3871956"/>
          </a:xfrm>
        </p:spPr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How can you alert students to the importance of math and English skills?</a:t>
            </a:r>
          </a:p>
          <a:p>
            <a:r>
              <a:rPr lang="en-US" dirty="0">
                <a:latin typeface="Cambria" panose="02040503050406030204" pitchFamily="18" charset="0"/>
              </a:rPr>
              <a:t>What CTE pathways are available that would allow students to do hands-on exploration in high school? </a:t>
            </a:r>
          </a:p>
          <a:p>
            <a:r>
              <a:rPr lang="en-US" dirty="0">
                <a:latin typeface="Cambria" panose="02040503050406030204" pitchFamily="18" charset="0"/>
              </a:rPr>
              <a:t>Are there dual enrollment options that allow students to experience college-level coursework?</a:t>
            </a:r>
          </a:p>
          <a:p>
            <a:pPr marL="0" indent="0">
              <a:buNone/>
            </a:pP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5" name="AutoShape 4" descr="Image result for image 21st century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87E26-E39D-4A5A-BE7B-72C11389E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09" y="2915873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Understand how nearby colleges are implementing meta-majors</a:t>
            </a:r>
            <a:endParaRPr lang="en-US" sz="4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57" y="1796493"/>
            <a:ext cx="6835093" cy="3871956"/>
          </a:xfrm>
        </p:spPr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Colleges may call meta-majors by various names (schools, houses, interest clusters, career clusters, pathways…)</a:t>
            </a:r>
          </a:p>
          <a:p>
            <a:r>
              <a:rPr lang="en-US" dirty="0">
                <a:latin typeface="Cambria" panose="02040503050406030204" pitchFamily="18" charset="0"/>
              </a:rPr>
              <a:t>Colleges will have different meta-majors, although there are likely to be similarities (arts &amp; humanities, business, education, engineering/construction, health, social sciences, STEM/ICT)</a:t>
            </a:r>
          </a:p>
          <a:p>
            <a:r>
              <a:rPr lang="en-US" dirty="0">
                <a:latin typeface="Cambria" panose="02040503050406030204" pitchFamily="18" charset="0"/>
              </a:rPr>
              <a:t>Focus on the foundational skills and career/transfer options associated with each meta-major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AutoShape 4" descr="Image result for image 21st century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77" y="2819400"/>
            <a:ext cx="346329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8067" y="723900"/>
            <a:ext cx="109728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b="1" dirty="0">
                <a:solidFill>
                  <a:schemeClr val="accent1"/>
                </a:solidFill>
                <a:latin typeface="Cambria" panose="02040503050406030204" pitchFamily="18" charset="0"/>
              </a:rPr>
              <a:t>Find out more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Visit the Chancellor’s Office guided pathways website: </a:t>
            </a:r>
            <a:r>
              <a:rPr lang="en-US" dirty="0">
                <a:latin typeface="Cambria" panose="02040503050406030204" pitchFamily="18" charset="0"/>
                <a:hlinkClick r:id="rId2"/>
              </a:rPr>
              <a:t>http://cccgp.cccco.edu/</a:t>
            </a:r>
            <a:endParaRPr lang="en-US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Access the California Guided Pathways project website: </a:t>
            </a:r>
            <a:r>
              <a:rPr lang="en-US" dirty="0">
                <a:latin typeface="Cambria" panose="02040503050406030204" pitchFamily="18" charset="0"/>
                <a:hlinkClick r:id="rId3"/>
              </a:rPr>
              <a:t>www.caguidedpathways.org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Download this PowerPoint: bit.ly/</a:t>
            </a:r>
            <a:r>
              <a:rPr lang="en-US" dirty="0" err="1">
                <a:latin typeface="Cambria" panose="02040503050406030204" pitchFamily="18" charset="0"/>
              </a:rPr>
              <a:t>gfsf-gp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Email me: kbooth@wested.org</a:t>
            </a:r>
          </a:p>
        </p:txBody>
      </p:sp>
    </p:spTree>
    <p:extLst>
      <p:ext uri="{BB962C8B-B14F-4D97-AF65-F5344CB8AC3E}">
        <p14:creationId xmlns:p14="http://schemas.microsoft.com/office/powerpoint/2010/main" val="47511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78" y="196046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accent1"/>
                </a:solidFill>
                <a:latin typeface="Cambria" panose="02040503050406030204" pitchFamily="18" charset="0"/>
              </a:rPr>
              <a:t>What are your questions?</a:t>
            </a:r>
            <a:endParaRPr lang="en-US" sz="80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accent1"/>
                </a:solidFill>
                <a:latin typeface="Cambria" panose="02040503050406030204" pitchFamily="18" charset="0"/>
              </a:rPr>
              <a:t>WIOA (and Perkins) on career pathways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A combination of rigorous and high-quality education, training, and other services that:</a:t>
            </a:r>
          </a:p>
          <a:p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aligns with the skill needs </a:t>
            </a:r>
            <a:r>
              <a:rPr lang="en-US" dirty="0">
                <a:latin typeface="Cambria" panose="02040503050406030204" pitchFamily="18" charset="0"/>
              </a:rPr>
              <a:t>of industries in the economy of the state or regional economy involved</a:t>
            </a:r>
          </a:p>
          <a:p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prepares</a:t>
            </a:r>
            <a:r>
              <a:rPr lang="en-US" dirty="0">
                <a:latin typeface="Cambria" panose="02040503050406030204" pitchFamily="18" charset="0"/>
              </a:rPr>
              <a:t> an individual to be </a:t>
            </a:r>
            <a:r>
              <a:rPr lang="en-US" sz="2900" dirty="0">
                <a:latin typeface="Cambria" panose="02040503050406030204" pitchFamily="18" charset="0"/>
              </a:rPr>
              <a:t>successful</a:t>
            </a:r>
            <a:r>
              <a:rPr lang="en-US" dirty="0">
                <a:latin typeface="Cambria" panose="02040503050406030204" pitchFamily="18" charset="0"/>
              </a:rPr>
              <a:t> in any of a full range of secondary or postsecondary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education</a:t>
            </a:r>
            <a:r>
              <a:rPr lang="en-US" dirty="0">
                <a:latin typeface="Cambria" panose="02040503050406030204" pitchFamily="18" charset="0"/>
              </a:rPr>
              <a:t> options, including apprenticeships</a:t>
            </a:r>
          </a:p>
          <a:p>
            <a:r>
              <a:rPr lang="en-US" dirty="0">
                <a:latin typeface="Cambria" panose="02040503050406030204" pitchFamily="18" charset="0"/>
              </a:rPr>
              <a:t>includes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counseling</a:t>
            </a:r>
            <a:r>
              <a:rPr lang="en-US" dirty="0">
                <a:latin typeface="Cambria" panose="02040503050406030204" pitchFamily="18" charset="0"/>
              </a:rPr>
              <a:t> to support an individual in achieving the individual’s education and career goals</a:t>
            </a:r>
          </a:p>
          <a:p>
            <a:r>
              <a:rPr lang="en-US" dirty="0">
                <a:latin typeface="Cambria" panose="02040503050406030204" pitchFamily="18" charset="0"/>
              </a:rPr>
              <a:t>includes, as appropriate,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education</a:t>
            </a:r>
            <a:r>
              <a:rPr lang="en-US" dirty="0">
                <a:latin typeface="Cambria" panose="02040503050406030204" pitchFamily="18" charset="0"/>
              </a:rPr>
              <a:t> offered concurrently with and in the same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context</a:t>
            </a:r>
            <a:r>
              <a:rPr lang="en-US" dirty="0">
                <a:latin typeface="Cambria" panose="02040503050406030204" pitchFamily="18" charset="0"/>
              </a:rPr>
              <a:t> as workforce preparation activities and training for a specific occupation or occupational cluster</a:t>
            </a:r>
          </a:p>
          <a:p>
            <a:r>
              <a:rPr lang="en-US" dirty="0">
                <a:latin typeface="Cambria" panose="02040503050406030204" pitchFamily="18" charset="0"/>
              </a:rPr>
              <a:t>organizes education, training, and other services to meet the particular needs of an individual in a manner that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accelerates the educational and career advancement </a:t>
            </a:r>
            <a:r>
              <a:rPr lang="en-US" dirty="0">
                <a:latin typeface="Cambria" panose="02040503050406030204" pitchFamily="18" charset="0"/>
              </a:rPr>
              <a:t>of the individual to the extent practicable</a:t>
            </a:r>
          </a:p>
          <a:p>
            <a:r>
              <a:rPr lang="en-US" dirty="0">
                <a:latin typeface="Cambria" panose="02040503050406030204" pitchFamily="18" charset="0"/>
              </a:rPr>
              <a:t>enables an individual to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attain</a:t>
            </a:r>
            <a:r>
              <a:rPr lang="en-US" dirty="0">
                <a:latin typeface="Cambria" panose="02040503050406030204" pitchFamily="18" charset="0"/>
              </a:rPr>
              <a:t> a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secondary</a:t>
            </a:r>
            <a:r>
              <a:rPr lang="en-US" dirty="0">
                <a:latin typeface="Cambria" panose="02040503050406030204" pitchFamily="18" charset="0"/>
              </a:rPr>
              <a:t> school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diploma</a:t>
            </a:r>
            <a:r>
              <a:rPr lang="en-US" dirty="0">
                <a:latin typeface="Cambria" panose="02040503050406030204" pitchFamily="18" charset="0"/>
              </a:rPr>
              <a:t> or its recognized equivalent, and at least 1 recognized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postsecondary credential</a:t>
            </a:r>
          </a:p>
          <a:p>
            <a:r>
              <a:rPr lang="en-US" dirty="0">
                <a:latin typeface="Cambria" panose="02040503050406030204" pitchFamily="18" charset="0"/>
              </a:rPr>
              <a:t>helps an individual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enter or advance </a:t>
            </a:r>
            <a:r>
              <a:rPr lang="en-US" dirty="0">
                <a:latin typeface="Cambria" panose="02040503050406030204" pitchFamily="18" charset="0"/>
              </a:rPr>
              <a:t>within a specific </a:t>
            </a:r>
            <a:r>
              <a:rPr lang="en-US" sz="2900" b="1" dirty="0">
                <a:solidFill>
                  <a:schemeClr val="accent1"/>
                </a:solidFill>
                <a:latin typeface="Cambria" panose="02040503050406030204" pitchFamily="18" charset="0"/>
              </a:rPr>
              <a:t>occupation</a:t>
            </a:r>
            <a:r>
              <a:rPr lang="en-US" dirty="0">
                <a:latin typeface="Cambria" panose="02040503050406030204" pitchFamily="18" charset="0"/>
              </a:rPr>
              <a:t> or occupational cluster. 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en-US" i="1" dirty="0">
                <a:latin typeface="Cambria" panose="02040503050406030204" pitchFamily="18" charset="0"/>
              </a:rPr>
              <a:t>Workforce Innovation and Opportunity Act (WIOA)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7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12" y="768096"/>
            <a:ext cx="10515600" cy="56374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accent1"/>
                </a:solidFill>
                <a:latin typeface="Cambria" panose="02040503050406030204" pitchFamily="18" charset="0"/>
              </a:rPr>
              <a:t>AACC on guided pathways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Coherent and easy-to-follow college-level programs of study that are aligned with requirements for </a:t>
            </a: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success in employment </a:t>
            </a:r>
            <a:r>
              <a:rPr lang="en-US" dirty="0">
                <a:latin typeface="Cambria" panose="02040503050406030204" pitchFamily="18" charset="0"/>
              </a:rPr>
              <a:t>and the next stage of </a:t>
            </a: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education</a:t>
            </a:r>
            <a:r>
              <a:rPr lang="en-US" dirty="0">
                <a:latin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Programs, support services, and instructional approaches are redesigned and re-aligned to help students:</a:t>
            </a:r>
          </a:p>
          <a:p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clarify</a:t>
            </a:r>
            <a:r>
              <a:rPr lang="en-US" dirty="0">
                <a:latin typeface="Cambria" panose="02040503050406030204" pitchFamily="18" charset="0"/>
              </a:rPr>
              <a:t> their goals</a:t>
            </a:r>
          </a:p>
          <a:p>
            <a:r>
              <a:rPr lang="en-US" dirty="0">
                <a:latin typeface="Cambria" panose="02040503050406030204" pitchFamily="18" charset="0"/>
              </a:rPr>
              <a:t>choose and </a:t>
            </a: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enter</a:t>
            </a:r>
            <a:r>
              <a:rPr lang="en-US" dirty="0">
                <a:latin typeface="Cambria" panose="02040503050406030204" pitchFamily="18" charset="0"/>
              </a:rPr>
              <a:t> pathways that will achieve those goals</a:t>
            </a:r>
          </a:p>
          <a:p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stay</a:t>
            </a:r>
            <a:r>
              <a:rPr lang="en-US" dirty="0">
                <a:latin typeface="Cambria" panose="02040503050406030204" pitchFamily="18" charset="0"/>
              </a:rPr>
              <a:t> on those pathways</a:t>
            </a:r>
          </a:p>
          <a:p>
            <a:r>
              <a:rPr lang="en-US" dirty="0">
                <a:latin typeface="Cambria" panose="02040503050406030204" pitchFamily="18" charset="0"/>
              </a:rPr>
              <a:t>master </a:t>
            </a:r>
            <a:r>
              <a:rPr lang="en-US" b="1" dirty="0">
                <a:solidFill>
                  <a:schemeClr val="accent1"/>
                </a:solidFill>
                <a:latin typeface="Cambria" panose="02040503050406030204" pitchFamily="18" charset="0"/>
              </a:rPr>
              <a:t>knowledge and skills </a:t>
            </a:r>
            <a:r>
              <a:rPr lang="en-US" dirty="0">
                <a:latin typeface="Cambria" panose="02040503050406030204" pitchFamily="18" charset="0"/>
              </a:rPr>
              <a:t>that will enable them to advance in the labor market and successfully pursue further education </a:t>
            </a:r>
            <a:endParaRPr lang="en-US" i="1" dirty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endParaRPr lang="en-US" sz="2400" i="1" dirty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en-US" sz="2400" i="1" dirty="0">
                <a:latin typeface="Cambria" panose="02040503050406030204" pitchFamily="18" charset="0"/>
              </a:rPr>
              <a:t>The Pathways Project, American Association of Community Colleges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2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48" t="30862" r="24726" b="6094"/>
          <a:stretch/>
        </p:blipFill>
        <p:spPr>
          <a:xfrm>
            <a:off x="1569493" y="191068"/>
            <a:ext cx="8325135" cy="6305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2B8E8C-6DF1-4B03-83D8-A27D53EC8681}"/>
              </a:ext>
            </a:extLst>
          </p:cNvPr>
          <p:cNvSpPr txBox="1"/>
          <p:nvPr/>
        </p:nvSpPr>
        <p:spPr>
          <a:xfrm>
            <a:off x="1978767" y="5730949"/>
            <a:ext cx="75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5686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59" y="424406"/>
            <a:ext cx="9143999" cy="59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44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070" y="561754"/>
            <a:ext cx="4409980" cy="5710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51" y="573329"/>
            <a:ext cx="4367206" cy="57067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46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12" y="557784"/>
            <a:ext cx="10515600" cy="503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1"/>
                </a:solidFill>
                <a:latin typeface="Cambria" panose="02040503050406030204" pitchFamily="18" charset="0"/>
              </a:rPr>
              <a:t>What are guided pathways?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61105"/>
              </p:ext>
            </p:extLst>
          </p:nvPr>
        </p:nvGraphicFramePr>
        <p:xfrm>
          <a:off x="1212723" y="1733008"/>
          <a:ext cx="9729978" cy="350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989">
                  <a:extLst>
                    <a:ext uri="{9D8B030D-6E8A-4147-A177-3AD203B41FA5}">
                      <a16:colId xmlns:a16="http://schemas.microsoft.com/office/drawing/2014/main" val="1687844456"/>
                    </a:ext>
                  </a:extLst>
                </a:gridCol>
                <a:gridCol w="4864989">
                  <a:extLst>
                    <a:ext uri="{9D8B030D-6E8A-4147-A177-3AD203B41FA5}">
                      <a16:colId xmlns:a16="http://schemas.microsoft.com/office/drawing/2014/main" val="2813633934"/>
                    </a:ext>
                  </a:extLst>
                </a:gridCol>
              </a:tblGrid>
              <a:tr h="4781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395692"/>
                  </a:ext>
                </a:extLst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/>
                        <a:t>Just for specific</a:t>
                      </a:r>
                      <a:r>
                        <a:rPr lang="en-US" baseline="0" dirty="0"/>
                        <a:t> programs, like CTE, MESA, or EOPS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all programs and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337828"/>
                  </a:ext>
                </a:extLst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/>
                        <a:t>Is a discrete initiative, like learning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framework for existing</a:t>
                      </a:r>
                      <a:r>
                        <a:rPr lang="en-US" baseline="0" dirty="0"/>
                        <a:t> improvement initiatives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650751"/>
                  </a:ext>
                </a:extLst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/>
                        <a:t>Eliminates</a:t>
                      </a:r>
                      <a:r>
                        <a:rPr lang="en-US" baseline="0" dirty="0"/>
                        <a:t> liberal arts majors and focuses narrowly on careers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</a:t>
                      </a:r>
                      <a:r>
                        <a:rPr lang="en-US" baseline="0" dirty="0"/>
                        <a:t> general education, both within and across pathways, in service of students’ short- and long-term goals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727659"/>
                  </a:ext>
                </a:extLst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/>
                        <a:t>Tracks</a:t>
                      </a:r>
                      <a:r>
                        <a:rPr lang="en-US" baseline="0" dirty="0"/>
                        <a:t> students into options that can’t be changed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Fosters student exploration of their interests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156259"/>
                  </a:ext>
                </a:extLst>
              </a:tr>
              <a:tr h="478113">
                <a:tc>
                  <a:txBody>
                    <a:bodyPr/>
                    <a:lstStyle/>
                    <a:p>
                      <a:r>
                        <a:rPr lang="en-US" dirty="0"/>
                        <a:t>Imposes a</a:t>
                      </a:r>
                      <a:r>
                        <a:rPr lang="en-US" baseline="0" dirty="0"/>
                        <a:t> national model that doesn’t fit California’s context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Builds on efforts already underway and can be flexibly adapted to local contexts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0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Guided pathways support long-term career pathways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91" y="1779264"/>
            <a:ext cx="7608521" cy="4555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Cambria" panose="02040503050406030204" pitchFamily="18" charset="0"/>
              </a:rPr>
              <a:t>It’s more than just completion: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Meta-majors help students find the pathway that </a:t>
            </a:r>
            <a:r>
              <a:rPr lang="en-US" sz="3200" b="1" dirty="0">
                <a:solidFill>
                  <a:schemeClr val="accent1"/>
                </a:solidFill>
                <a:latin typeface="Cambria" panose="02040503050406030204" pitchFamily="18" charset="0"/>
              </a:rPr>
              <a:t>best fits their interests and aspirations.</a:t>
            </a:r>
          </a:p>
          <a:p>
            <a:r>
              <a:rPr lang="en-US" sz="3200" dirty="0">
                <a:latin typeface="Cambria" panose="02040503050406030204" pitchFamily="18" charset="0"/>
              </a:rPr>
              <a:t>Guided pathways intentionally blends CTE and non-CTE offerings to help students build the complex skillsets they will need to </a:t>
            </a:r>
            <a:r>
              <a:rPr lang="en-US" sz="3200" b="1" dirty="0">
                <a:solidFill>
                  <a:schemeClr val="accent1"/>
                </a:solidFill>
                <a:latin typeface="Cambria" panose="02040503050406030204" pitchFamily="18" charset="0"/>
              </a:rPr>
              <a:t>change careers and advance </a:t>
            </a:r>
            <a:r>
              <a:rPr lang="en-US" sz="3200" dirty="0">
                <a:latin typeface="Cambria" panose="02040503050406030204" pitchFamily="18" charset="0"/>
              </a:rPr>
              <a:t>up career ladders over time. </a:t>
            </a:r>
          </a:p>
        </p:txBody>
      </p:sp>
      <p:sp>
        <p:nvSpPr>
          <p:cNvPr id="5" name="AutoShape 4" descr="Image result for image 21st century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92" y="2462374"/>
            <a:ext cx="28003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893</Words>
  <Application>Microsoft Office PowerPoint</Application>
  <PresentationFormat>Widescreen</PresentationFormat>
  <Paragraphs>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ヒラギノ角ゴ Pro W3</vt:lpstr>
      <vt:lpstr>Office Theme</vt:lpstr>
      <vt:lpstr>A Pathway by Any Other Name: Guided Pathways and  Get Focused Stay Focused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Guided pathways support long-term career pathways</vt:lpstr>
      <vt:lpstr>Guided pathways will incentivize  career and major exploration in high school</vt:lpstr>
      <vt:lpstr>PowerPoint Presentation</vt:lpstr>
      <vt:lpstr>Students select majors  based on faulty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 students understand how their interests relate to the job market</vt:lpstr>
      <vt:lpstr>Link GFSF to other  college-readiness efforts</vt:lpstr>
      <vt:lpstr>Understand how nearby colleges are implementing meta-majors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Pathways</dc:title>
  <dc:creator>Kathy Booth</dc:creator>
  <cp:lastModifiedBy>Kathy Booth</cp:lastModifiedBy>
  <cp:revision>86</cp:revision>
  <dcterms:created xsi:type="dcterms:W3CDTF">2016-10-28T21:33:24Z</dcterms:created>
  <dcterms:modified xsi:type="dcterms:W3CDTF">2018-02-22T16:00:11Z</dcterms:modified>
</cp:coreProperties>
</file>